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944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596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395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2066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322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0443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597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746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9362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867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0202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5DC1E-9C3F-4E8D-A548-CF19239FB50D}" type="datetimeFigureOut">
              <a:rPr lang="hr-HR" smtClean="0"/>
              <a:t>24.10.2017.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62607-5DB5-4C56-A393-2AC361036E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77075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 rot="10800000" flipV="1">
            <a:off x="7073660" y="576707"/>
            <a:ext cx="5118340" cy="5573927"/>
          </a:xfrm>
        </p:spPr>
        <p:txBody>
          <a:bodyPr>
            <a:normAutofit fontScale="90000"/>
          </a:bodyPr>
          <a:lstStyle/>
          <a:p>
            <a:r>
              <a:rPr lang="hr-H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SPOMENIK PARKOVNE ARHITEKTURE</a:t>
            </a:r>
            <a:br>
              <a:rPr lang="hr-H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PERIVOJ ZRINSKIH</a:t>
            </a:r>
            <a:br>
              <a:rPr lang="hr-H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ČAKOVEC</a:t>
            </a:r>
            <a:endParaRPr lang="hr-HR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Slika 7" descr="Zaslonski isječc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7" y="0"/>
            <a:ext cx="7334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0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FORMALNO PRAVNI (ZAKONODAVNI) OKVIR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hr-HR" dirty="0"/>
              <a:t>Zakon o zaštiti </a:t>
            </a:r>
            <a:r>
              <a:rPr lang="hr-HR" dirty="0" smtClean="0"/>
              <a:t>prirode (zaštićeni dio prirode - Spomenik </a:t>
            </a:r>
            <a:r>
              <a:rPr lang="hr-HR" dirty="0" err="1" smtClean="0"/>
              <a:t>parkovne</a:t>
            </a:r>
            <a:r>
              <a:rPr lang="hr-HR" dirty="0" smtClean="0"/>
              <a:t> arhitekture),</a:t>
            </a:r>
            <a:endParaRPr lang="hr-HR" dirty="0"/>
          </a:p>
          <a:p>
            <a:pPr lvl="0">
              <a:spcAft>
                <a:spcPts val="1200"/>
              </a:spcAft>
            </a:pPr>
            <a:r>
              <a:rPr lang="hr-HR" dirty="0"/>
              <a:t>Zakon o zaštiti i očuvanju kulturnih dobara </a:t>
            </a:r>
            <a:r>
              <a:rPr lang="hr-HR" dirty="0" smtClean="0"/>
              <a:t>(Perivoj upisan </a:t>
            </a:r>
            <a:r>
              <a:rPr lang="hr-HR" dirty="0"/>
              <a:t>u registar kulturnih dobara na listu zaštićenih kulturnih dobara (Z-908) i na listu dobara od nacionalnog značenja (br. N-23),</a:t>
            </a:r>
          </a:p>
          <a:p>
            <a:pPr lvl="0"/>
            <a:r>
              <a:rPr lang="hr-HR" dirty="0"/>
              <a:t>Zakon o prostornom uređenju </a:t>
            </a:r>
            <a:r>
              <a:rPr lang="hr-HR" dirty="0" smtClean="0"/>
              <a:t>(lokacijska dozvola – akt prema kojem se izvode zahvati </a:t>
            </a:r>
            <a:r>
              <a:rPr lang="hr-HR" dirty="0"/>
              <a:t>u prostoru koji se ne smatraju građenjem</a:t>
            </a:r>
            <a:r>
              <a:rPr lang="hr-HR" dirty="0" smtClean="0"/>
              <a:t>) </a:t>
            </a: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217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OSNOVNI PODACI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površina: 14.000 m2 (14 ha)</a:t>
            </a:r>
          </a:p>
          <a:p>
            <a:pPr marL="0" indent="0">
              <a:buNone/>
            </a:pPr>
            <a:endParaRPr lang="hr-H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Postojeći biljni </a:t>
            </a:r>
            <a:r>
              <a:rPr lang="hr-HR" b="1" u="sng" dirty="0">
                <a:latin typeface="Arial" panose="020B0604020202020204" pitchFamily="34" charset="0"/>
                <a:cs typeface="Arial" panose="020B0604020202020204" pitchFamily="34" charset="0"/>
              </a:rPr>
              <a:t>fond</a:t>
            </a:r>
          </a:p>
          <a:p>
            <a:pPr lvl="0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994 stabla </a:t>
            </a:r>
            <a:r>
              <a:rPr lang="hr-HR" dirty="0" err="1">
                <a:latin typeface="Arial" panose="020B0604020202020204" pitchFamily="34" charset="0"/>
                <a:cs typeface="Arial" panose="020B0604020202020204" pitchFamily="34" charset="0"/>
              </a:rPr>
              <a:t>listača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(najzastupljeniji: klen, obični grab, poljski jasen, divlji 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kesten),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140 stabala 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četinjača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(tisa, crni bor, obična smreka, </a:t>
            </a:r>
            <a:r>
              <a:rPr lang="hr-H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pančićeva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 omorika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 bijeli 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bor),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145 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listopadnih grmova,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82 zimzelena grma</a:t>
            </a:r>
          </a:p>
          <a:p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6334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OSNOVI RAZLOZI ZA OBNOVU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dirty="0"/>
              <a:t>v</a:t>
            </a:r>
            <a:r>
              <a:rPr lang="hr-HR" dirty="0" smtClean="0"/>
              <a:t>elik </a:t>
            </a:r>
            <a:r>
              <a:rPr lang="hr-HR" dirty="0"/>
              <a:t>broj </a:t>
            </a:r>
            <a:r>
              <a:rPr lang="hr-HR" dirty="0" smtClean="0"/>
              <a:t>stabala dostigla su </a:t>
            </a:r>
            <a:r>
              <a:rPr lang="hr-HR" dirty="0"/>
              <a:t>fiziološku zrelost te počinju odumirati</a:t>
            </a:r>
            <a:r>
              <a:rPr lang="hr-HR" dirty="0" smtClean="0"/>
              <a:t>, podložna </a:t>
            </a:r>
            <a:r>
              <a:rPr lang="hr-HR" dirty="0"/>
              <a:t>su napadu štetnika i biljnih </a:t>
            </a:r>
            <a:r>
              <a:rPr lang="hr-HR" dirty="0" smtClean="0"/>
              <a:t>bolesti,</a:t>
            </a:r>
          </a:p>
          <a:p>
            <a:pPr lvl="0"/>
            <a:endParaRPr lang="hr-HR" sz="1200" dirty="0"/>
          </a:p>
          <a:p>
            <a:pPr lvl="0"/>
            <a:r>
              <a:rPr lang="hr-HR" dirty="0" smtClean="0"/>
              <a:t>oštećena </a:t>
            </a:r>
            <a:r>
              <a:rPr lang="hr-HR" dirty="0"/>
              <a:t>i bolesna stabla predstavljaju opasnost za posjetitelje </a:t>
            </a:r>
            <a:r>
              <a:rPr lang="hr-HR" dirty="0" smtClean="0"/>
              <a:t>parka,</a:t>
            </a:r>
          </a:p>
          <a:p>
            <a:pPr marL="0" lvl="0" indent="0">
              <a:buNone/>
            </a:pPr>
            <a:endParaRPr lang="hr-HR" sz="1200" dirty="0" smtClean="0"/>
          </a:p>
          <a:p>
            <a:pPr lvl="0"/>
            <a:r>
              <a:rPr lang="hr-HR" dirty="0"/>
              <a:t>p</a:t>
            </a:r>
            <a:r>
              <a:rPr lang="hr-HR" dirty="0" smtClean="0"/>
              <a:t>otreba obnove infrastrukture (podzemne i nadzemne),</a:t>
            </a:r>
          </a:p>
          <a:p>
            <a:pPr marL="0" lvl="0" indent="0">
              <a:buNone/>
            </a:pPr>
            <a:endParaRPr lang="hr-HR" sz="1200" dirty="0" smtClean="0"/>
          </a:p>
          <a:p>
            <a:pPr lvl="0"/>
            <a:r>
              <a:rPr lang="hr-HR" dirty="0"/>
              <a:t>p</a:t>
            </a:r>
            <a:r>
              <a:rPr lang="hr-HR" dirty="0" smtClean="0"/>
              <a:t>otreba obnove urbane opreme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4027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DOKUMENTACIJA ZA OBNOVU PERIVOJA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STUDIJA OBNOVE (HRVATSKI ŠUMARSKI </a:t>
            </a: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INSTITUT),</a:t>
            </a:r>
          </a:p>
          <a:p>
            <a:pPr lvl="0"/>
            <a:endParaRPr lang="hr-H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IDEJNI PROJEKT OBNOVE SPA PERIVOJ ZRINSKIH (HRVATSKI ŠUMARSKI </a:t>
            </a: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INSTITUT),</a:t>
            </a:r>
          </a:p>
          <a:p>
            <a:pPr lvl="0"/>
            <a:endParaRPr lang="hr-H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GLAVNO -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IZVEDBENI PROJEKT (HRVATSKI ŠUMARSKI </a:t>
            </a: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INSTITUT),</a:t>
            </a:r>
          </a:p>
          <a:p>
            <a:pPr marL="0" lvl="0" indent="0">
              <a:buNone/>
            </a:pP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r-H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LOKACIJSKA DOZVOLA (UO ZA PROSTORNO UREĐENJE I EUROPSKE </a:t>
            </a: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FONDOVE)</a:t>
            </a:r>
          </a:p>
          <a:p>
            <a:pPr marL="0" lvl="0" indent="0">
              <a:buNone/>
            </a:pPr>
            <a:endParaRPr lang="hr-H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4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UKUPNI TROŠKOVI DOKUMETACIJE</a:t>
            </a:r>
            <a:r>
              <a:rPr lang="hr-H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r-H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179.262,50 kn </a:t>
            </a:r>
            <a:r>
              <a:rPr lang="hr-H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čega je 80 % sufinancirano od strane Fonda za zaštitu okoliša i energetsku učinkovitost (143.410,00 </a:t>
            </a:r>
            <a:r>
              <a:rPr lang="hr-HR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kn)</a:t>
            </a:r>
            <a:endParaRPr lang="hr-H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7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PROCJENJENI TROŠKOVI </a:t>
            </a:r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IZVEDBE/REALIZACIJE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RIPREMNI I ZEMLJANI RADOVI </a:t>
            </a:r>
            <a:r>
              <a:rPr lang="hr-H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						131.980 </a:t>
            </a:r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KN</a:t>
            </a:r>
          </a:p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GRAĐEVINSKI RADOVI </a:t>
            </a:r>
          </a:p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	UKLANJANJE OBJEKATA </a:t>
            </a:r>
            <a:r>
              <a:rPr lang="hr-H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						72.730</a:t>
            </a:r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,- </a:t>
            </a:r>
            <a:r>
              <a:rPr lang="hr-H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KN</a:t>
            </a:r>
            <a:endParaRPr lang="hr-HR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RADOVI S BILJNIM MATERIJALOM</a:t>
            </a:r>
          </a:p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	TROŠKOVI UKLANJANJA STABALA </a:t>
            </a:r>
            <a:r>
              <a:rPr lang="hr-H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					636.400</a:t>
            </a:r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,- KN</a:t>
            </a:r>
          </a:p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	ISKOP SADNIH JAMA, SADNJA I BILJNI MATERIJAL </a:t>
            </a:r>
            <a:r>
              <a:rPr lang="hr-H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			865.005</a:t>
            </a:r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,- KN</a:t>
            </a:r>
          </a:p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	SJETVA TRAVNE SMJESE </a:t>
            </a:r>
            <a:r>
              <a:rPr lang="hr-H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						  48.620</a:t>
            </a:r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,- KN</a:t>
            </a:r>
          </a:p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VRTNA OPREMA </a:t>
            </a:r>
            <a:r>
              <a:rPr lang="hr-H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148.400</a:t>
            </a:r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,- KN</a:t>
            </a:r>
          </a:p>
          <a:p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FITOSANITETSKA NJEGA I ZAŠTITA </a:t>
            </a:r>
            <a:r>
              <a:rPr lang="hr-H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					  30.000</a:t>
            </a:r>
            <a:r>
              <a:rPr lang="hr-HR" sz="2900" dirty="0">
                <a:latin typeface="Arial" panose="020B0604020202020204" pitchFamily="34" charset="0"/>
                <a:cs typeface="Arial" panose="020B0604020202020204" pitchFamily="34" charset="0"/>
              </a:rPr>
              <a:t>,- KN</a:t>
            </a:r>
          </a:p>
          <a:p>
            <a:r>
              <a:rPr lang="hr-HR" sz="2900" u="sng" dirty="0">
                <a:latin typeface="Arial" panose="020B0604020202020204" pitchFamily="34" charset="0"/>
                <a:cs typeface="Arial" panose="020B0604020202020204" pitchFamily="34" charset="0"/>
              </a:rPr>
              <a:t>NEPREDVIĐENI RADOVI </a:t>
            </a:r>
            <a:r>
              <a:rPr lang="hr-HR" sz="29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							215.000,- </a:t>
            </a:r>
            <a:r>
              <a:rPr lang="hr-HR" sz="2900" u="sng" dirty="0">
                <a:latin typeface="Arial" panose="020B0604020202020204" pitchFamily="34" charset="0"/>
                <a:cs typeface="Arial" panose="020B0604020202020204" pitchFamily="34" charset="0"/>
              </a:rPr>
              <a:t>KN</a:t>
            </a:r>
          </a:p>
          <a:p>
            <a:pPr marL="0" indent="0">
              <a:buNone/>
            </a:pPr>
            <a:r>
              <a:rPr lang="hr-HR" dirty="0" smtClean="0"/>
              <a:t>						</a:t>
            </a:r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SVEUKUPNO</a:t>
            </a:r>
            <a:r>
              <a:rPr lang="hr-H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r-H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 </a:t>
            </a:r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2.148.135</a:t>
            </a:r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,- KN</a:t>
            </a:r>
          </a:p>
          <a:p>
            <a:pPr marL="0" indent="0">
              <a:buNone/>
            </a:pPr>
            <a:r>
              <a:rPr lang="hr-HR" dirty="0" smtClean="0"/>
              <a:t> 								</a:t>
            </a:r>
            <a:r>
              <a:rPr lang="hr-HR" dirty="0"/>
              <a:t> </a:t>
            </a:r>
            <a:r>
              <a:rPr lang="hr-HR" dirty="0" smtClean="0"/>
              <a:t>              (</a:t>
            </a:r>
            <a:r>
              <a:rPr lang="hr-HR" dirty="0"/>
              <a:t>bez PDV-a)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0259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OPSEG I METODE </a:t>
            </a:r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OBNOVE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park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se obnavlja metodom revitalizacije (obnova vegetacije autohtonim vrstama) i </a:t>
            </a:r>
            <a:r>
              <a:rPr lang="hr-HR" dirty="0" err="1">
                <a:latin typeface="Arial" panose="020B0604020202020204" pitchFamily="34" charset="0"/>
                <a:cs typeface="Arial" panose="020B0604020202020204" pitchFamily="34" charset="0"/>
              </a:rPr>
              <a:t>konzervacije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zaštita i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održavanje postojeće vegetacije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marL="0" lvl="0" indent="0">
              <a:buNone/>
            </a:pPr>
            <a:endParaRPr lang="hr-H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obnova infrastrukture i komunikacijskih površina,</a:t>
            </a:r>
          </a:p>
          <a:p>
            <a:pPr marL="0" lvl="0" indent="0">
              <a:buNone/>
            </a:pPr>
            <a:endParaRPr lang="hr-H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obnova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urbane 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opreme,</a:t>
            </a:r>
          </a:p>
          <a:p>
            <a:pPr marL="0" lvl="0" indent="0">
              <a:buNone/>
            </a:pPr>
            <a:endParaRPr lang="hr-H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državanje urbane plastike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3740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32509"/>
            <a:ext cx="10515600" cy="779317"/>
          </a:xfrm>
        </p:spPr>
        <p:txBody>
          <a:bodyPr>
            <a:normAutofit/>
          </a:bodyPr>
          <a:lstStyle/>
          <a:p>
            <a:r>
              <a:rPr lang="hr-H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CILJEVI KOJI SE POSTIŽU OBNOVOM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8200" y="1205345"/>
            <a:ext cx="10515600" cy="5652655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hr-HR" sz="5500" dirty="0" smtClean="0"/>
              <a:t>otvaraju </a:t>
            </a:r>
            <a:r>
              <a:rPr lang="hr-HR" sz="5500" dirty="0"/>
              <a:t>se vizure prema dvorcu sa sjevera, zapada i </a:t>
            </a:r>
            <a:r>
              <a:rPr lang="hr-HR" sz="5500" dirty="0" smtClean="0"/>
              <a:t>istoka, </a:t>
            </a:r>
            <a:endParaRPr lang="hr-HR" sz="5500" dirty="0"/>
          </a:p>
          <a:p>
            <a:r>
              <a:rPr lang="hr-HR" sz="5500" dirty="0" smtClean="0"/>
              <a:t>livade </a:t>
            </a:r>
            <a:r>
              <a:rPr lang="hr-HR" sz="5500" dirty="0"/>
              <a:t>postaju izraženije, većih površina koje omogućuju posjetiteljima parka bavljenje raznim rekreativnim aktivnostima na travi,</a:t>
            </a:r>
          </a:p>
          <a:p>
            <a:r>
              <a:rPr lang="hr-HR" sz="5500" dirty="0" smtClean="0"/>
              <a:t>dvorac </a:t>
            </a:r>
            <a:r>
              <a:rPr lang="hr-HR" sz="5500" dirty="0"/>
              <a:t>postaje dominantniji u prostoru, a nekadašnji opkopi primjetniji, </a:t>
            </a:r>
          </a:p>
          <a:p>
            <a:r>
              <a:rPr lang="hr-HR" sz="5500" dirty="0" smtClean="0"/>
              <a:t>čuva se </a:t>
            </a:r>
            <a:r>
              <a:rPr lang="hr-HR" sz="5500" dirty="0"/>
              <a:t>većina stabala koja su sađena prema projektu Z. Kani iz 1975. godine kada je park zaštićen kao Spomenik </a:t>
            </a:r>
            <a:r>
              <a:rPr lang="hr-HR" sz="5500" dirty="0" err="1"/>
              <a:t>parkovne</a:t>
            </a:r>
            <a:r>
              <a:rPr lang="hr-HR" sz="5500" dirty="0"/>
              <a:t> arhitekture,</a:t>
            </a:r>
          </a:p>
          <a:p>
            <a:r>
              <a:rPr lang="hr-HR" sz="5500" dirty="0" smtClean="0"/>
              <a:t>uklanjaju </a:t>
            </a:r>
            <a:r>
              <a:rPr lang="hr-HR" sz="5500" dirty="0"/>
              <a:t>se uglavnom četinjače koje se nisu prilagodile postojećim životnim uvjetima i pokazuju znakove bolesti,</a:t>
            </a:r>
          </a:p>
          <a:p>
            <a:r>
              <a:rPr lang="hr-HR" sz="5500" dirty="0" smtClean="0"/>
              <a:t>sadnjom </a:t>
            </a:r>
            <a:r>
              <a:rPr lang="hr-HR" sz="5500" dirty="0"/>
              <a:t>skupina autohtonog drveća i grmlja u blizini privatnih parcela stvara se privlačniji izgled parka dok privatne okućnice dobivaju intimniji prostor,</a:t>
            </a:r>
          </a:p>
          <a:p>
            <a:r>
              <a:rPr lang="hr-HR" sz="5500" dirty="0" smtClean="0"/>
              <a:t>sadnjom </a:t>
            </a:r>
            <a:r>
              <a:rPr lang="hr-HR" sz="5500" dirty="0"/>
              <a:t>grmlja na rubnim dijelovima parka (osobito na zapadnom dijelu) stvara se ugodnija, intimnija atmosfera unutar parka, ali grmlje svojom visinom ne zaklanja pogled na dvorac iz smjera prometnice i kompleksa zgrada,</a:t>
            </a:r>
          </a:p>
          <a:p>
            <a:r>
              <a:rPr lang="hr-HR" sz="5500" dirty="0" smtClean="0"/>
              <a:t>drvored graba </a:t>
            </a:r>
            <a:r>
              <a:rPr lang="hr-HR" sz="5500" dirty="0"/>
              <a:t>uz stazu na jugozapadnoj livadi naglašava smjer kretanja i pruža posjetiteljima zaštitu od sunca tijekom vrućih ljetnih </a:t>
            </a:r>
            <a:r>
              <a:rPr lang="hr-HR" sz="5500" dirty="0" smtClean="0"/>
              <a:t>dana,</a:t>
            </a:r>
            <a:endParaRPr lang="hr-HR" sz="5500" dirty="0"/>
          </a:p>
          <a:p>
            <a:r>
              <a:rPr lang="hr-HR" sz="5500" dirty="0" smtClean="0"/>
              <a:t>naglasak </a:t>
            </a:r>
            <a:r>
              <a:rPr lang="hr-HR" sz="5500" dirty="0"/>
              <a:t>na povijesno daje sadnja drvoreda divljeg </a:t>
            </a:r>
            <a:r>
              <a:rPr lang="hr-HR" sz="5500" dirty="0" smtClean="0"/>
              <a:t>kestena </a:t>
            </a:r>
            <a:r>
              <a:rPr lang="hr-HR" sz="5500" dirty="0"/>
              <a:t>na sjevernom ulazu u park, od Trga Republike prema dvorcu, </a:t>
            </a:r>
          </a:p>
          <a:p>
            <a:r>
              <a:rPr lang="hr-HR" sz="5500" dirty="0" smtClean="0"/>
              <a:t>u </a:t>
            </a:r>
            <a:r>
              <a:rPr lang="hr-HR" sz="5500" dirty="0"/>
              <a:t>parku se stvara veća prozračnost i </a:t>
            </a:r>
            <a:r>
              <a:rPr lang="hr-HR" sz="5500" dirty="0" err="1"/>
              <a:t>osvjetljenost</a:t>
            </a:r>
            <a:r>
              <a:rPr lang="hr-HR" sz="5500" dirty="0"/>
              <a:t>, a istovremeno se ne smanjuje biološka raznovrsnost vegetacije</a:t>
            </a:r>
          </a:p>
          <a:p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27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7034" y="365126"/>
            <a:ext cx="3830128" cy="2438460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ZATEČENO STANJE S FAZAMA UKLANJANJA BILJAKA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zervirano mjesto sadržaja 3" descr="Zaslonski isječci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03" y="-20617"/>
            <a:ext cx="8016097" cy="6878617"/>
          </a:xfrm>
        </p:spPr>
      </p:pic>
    </p:spTree>
    <p:extLst>
      <p:ext uri="{BB962C8B-B14F-4D97-AF65-F5344CB8AC3E}">
        <p14:creationId xmlns:p14="http://schemas.microsoft.com/office/powerpoint/2010/main" val="391732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16200000">
            <a:off x="-539150" y="976238"/>
            <a:ext cx="3278042" cy="1325563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VIZUALIZACIJA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zervirano mjesto sadržaja 3" descr="Zaslonski isječci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456" y="0"/>
            <a:ext cx="10129544" cy="6858000"/>
          </a:xfrm>
        </p:spPr>
      </p:pic>
    </p:spTree>
    <p:extLst>
      <p:ext uri="{BB962C8B-B14F-4D97-AF65-F5344CB8AC3E}">
        <p14:creationId xmlns:p14="http://schemas.microsoft.com/office/powerpoint/2010/main" val="419491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16200000">
            <a:off x="107457" y="1691093"/>
            <a:ext cx="4125612" cy="1015101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</a:t>
            </a:r>
            <a:r>
              <a:rPr lang="hr-H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DOGAĐANJA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zervirano mjesto sadržaja 3" descr="Zaslonski isječci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273" y="0"/>
            <a:ext cx="10003070" cy="6858000"/>
          </a:xfrm>
        </p:spPr>
      </p:pic>
    </p:spTree>
    <p:extLst>
      <p:ext uri="{BB962C8B-B14F-4D97-AF65-F5344CB8AC3E}">
        <p14:creationId xmlns:p14="http://schemas.microsoft.com/office/powerpoint/2010/main" val="221097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RADOVI KOJI SU TRENUTNO U TIJEKU</a:t>
            </a:r>
            <a:endParaRPr lang="hr-H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ušenje stabala koja predstavljaju potencijalnu opasnost za posjetitelje parka (9 kom.)</a:t>
            </a:r>
          </a:p>
          <a:p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rušenje 23 stabla i grma te odmah nakon toga sadnja 29 stabala i 4 grma (ploha br. 9.),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ušenje 9 stabala, te odmah nakon toga sadnja 10 stabala i 18 grmova (ploha br. 12),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vi zahvati izvode se prema dozvoli i glavno izvedbenom projektu,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zvođač radova: GKP </a:t>
            </a:r>
            <a:r>
              <a:rPr lang="hr-H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Čakom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 Čakovec,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adzor: Javna ustanova „Međimurska priroda” i UO za komunalno gospodarstvo Grada Čakovca    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32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513</TotalTime>
  <Words>595</Words>
  <Application>Microsoft Office PowerPoint</Application>
  <PresentationFormat>Široki zaslon</PresentationFormat>
  <Paragraphs>73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Tema1</vt:lpstr>
      <vt:lpstr>SPOMENIK PARKOVNE ARHITEKTURE  PERIVOJ ZRINSKIH   ČAKOVEC</vt:lpstr>
      <vt:lpstr>FORMALNO PRAVNI (ZAKONODAVNI) OKVIR</vt:lpstr>
      <vt:lpstr>OSNOVNI PODACI</vt:lpstr>
      <vt:lpstr>OSNOVI RAZLOZI ZA OBNOVU</vt:lpstr>
      <vt:lpstr>DOKUMENTACIJA ZA OBNOVU PERIVOJA</vt:lpstr>
      <vt:lpstr>PROCJENJENI TROŠKOVI IZVEDBE/REALIZACIJE</vt:lpstr>
      <vt:lpstr>OPSEG I METODE OBNOVE</vt:lpstr>
      <vt:lpstr>CILJEVI KOJI SE POSTIŽU OBNOVOM</vt:lpstr>
      <vt:lpstr>ZATEČENO STANJE S FAZAMA UKLANJANJA BILJAKA</vt:lpstr>
      <vt:lpstr>VIZUALIZACIJA</vt:lpstr>
      <vt:lpstr>ZONE DOGAĐANJA</vt:lpstr>
      <vt:lpstr>RADOVI KOJI SU TRENUTNO U TIJEKU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Oliver Ilić</dc:creator>
  <cp:lastModifiedBy>Oliver Ilić</cp:lastModifiedBy>
  <cp:revision>21</cp:revision>
  <dcterms:created xsi:type="dcterms:W3CDTF">2017-10-19T11:00:53Z</dcterms:created>
  <dcterms:modified xsi:type="dcterms:W3CDTF">2017-10-24T06:37:22Z</dcterms:modified>
</cp:coreProperties>
</file>